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72" r:id="rId4"/>
    <p:sldId id="259" r:id="rId5"/>
    <p:sldId id="265" r:id="rId6"/>
    <p:sldId id="295" r:id="rId7"/>
    <p:sldId id="282" r:id="rId8"/>
    <p:sldId id="283" r:id="rId9"/>
    <p:sldId id="287" r:id="rId10"/>
    <p:sldId id="288" r:id="rId11"/>
    <p:sldId id="289" r:id="rId12"/>
    <p:sldId id="291" r:id="rId13"/>
    <p:sldId id="266" r:id="rId14"/>
    <p:sldId id="267" r:id="rId15"/>
    <p:sldId id="268" r:id="rId16"/>
    <p:sldId id="302" r:id="rId17"/>
    <p:sldId id="320" r:id="rId18"/>
    <p:sldId id="293" r:id="rId19"/>
    <p:sldId id="279" r:id="rId20"/>
    <p:sldId id="280" r:id="rId21"/>
    <p:sldId id="281" r:id="rId22"/>
    <p:sldId id="284" r:id="rId23"/>
    <p:sldId id="285" r:id="rId24"/>
    <p:sldId id="278" r:id="rId25"/>
    <p:sldId id="296" r:id="rId26"/>
    <p:sldId id="305" r:id="rId27"/>
    <p:sldId id="308" r:id="rId28"/>
    <p:sldId id="306" r:id="rId29"/>
    <p:sldId id="309" r:id="rId30"/>
    <p:sldId id="317" r:id="rId31"/>
    <p:sldId id="313" r:id="rId32"/>
    <p:sldId id="316" r:id="rId33"/>
    <p:sldId id="314" r:id="rId34"/>
    <p:sldId id="290" r:id="rId35"/>
    <p:sldId id="297" r:id="rId36"/>
    <p:sldId id="301" r:id="rId37"/>
    <p:sldId id="304" r:id="rId38"/>
    <p:sldId id="319" r:id="rId39"/>
    <p:sldId id="322" r:id="rId40"/>
    <p:sldId id="32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5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16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gong\Documents\My%20Documents\I-created\Results\2013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'DNN multi-lingual'!$B$1</c:f>
              <c:strCache>
                <c:ptCount val="1"/>
                <c:pt idx="0">
                  <c:v>Baseline - CHN only</c:v>
                </c:pt>
              </c:strCache>
            </c:strRef>
          </c:tx>
          <c:xVal>
            <c:numRef>
              <c:f>'DNN multi-lingual'!$A$2:$A$5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36</c:v>
                </c:pt>
                <c:pt idx="3">
                  <c:v>139</c:v>
                </c:pt>
              </c:numCache>
            </c:numRef>
          </c:xVal>
          <c:yVal>
            <c:numRef>
              <c:f>'DNN multi-lingual'!$B$2:$B$5</c:f>
              <c:numCache>
                <c:formatCode>General</c:formatCode>
                <c:ptCount val="4"/>
                <c:pt idx="0">
                  <c:v>45.1</c:v>
                </c:pt>
                <c:pt idx="1">
                  <c:v>40.299999999999997</c:v>
                </c:pt>
                <c:pt idx="2">
                  <c:v>31.7</c:v>
                </c:pt>
                <c:pt idx="3">
                  <c:v>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0A5-4C18-AA0D-42395F133090}"/>
            </c:ext>
          </c:extLst>
        </c:ser>
        <c:ser>
          <c:idx val="1"/>
          <c:order val="1"/>
          <c:tx>
            <c:strRef>
              <c:f>'DNN multi-lingual'!$C$1</c:f>
              <c:strCache>
                <c:ptCount val="1"/>
                <c:pt idx="0">
                  <c:v>SHL-MDNN Model Transfer</c:v>
                </c:pt>
              </c:strCache>
            </c:strRef>
          </c:tx>
          <c:xVal>
            <c:numRef>
              <c:f>'DNN multi-lingual'!$A$2:$A$5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36</c:v>
                </c:pt>
                <c:pt idx="3">
                  <c:v>139</c:v>
                </c:pt>
              </c:numCache>
            </c:numRef>
          </c:xVal>
          <c:yVal>
            <c:numRef>
              <c:f>'DNN multi-lingual'!$C$2:$C$5</c:f>
              <c:numCache>
                <c:formatCode>General</c:formatCode>
                <c:ptCount val="4"/>
                <c:pt idx="0">
                  <c:v>35.6</c:v>
                </c:pt>
                <c:pt idx="1">
                  <c:v>33.9</c:v>
                </c:pt>
                <c:pt idx="2">
                  <c:v>28.4</c:v>
                </c:pt>
                <c:pt idx="3">
                  <c:v>26.6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0A5-4C18-AA0D-42395F133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549872"/>
        <c:axId val="161259672"/>
      </c:scatterChart>
      <c:valAx>
        <c:axId val="161549872"/>
        <c:scaling>
          <c:logBase val="10"/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zh-TW"/>
          </a:p>
        </c:txPr>
        <c:crossAx val="161259672"/>
        <c:crosses val="autoZero"/>
        <c:crossBetween val="midCat"/>
      </c:valAx>
      <c:valAx>
        <c:axId val="161259672"/>
        <c:scaling>
          <c:orientation val="minMax"/>
          <c:min val="25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zh-TW"/>
          </a:p>
        </c:txPr>
        <c:crossAx val="1615498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143F-4E9B-4FA0-8818-A416D6660939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B813-8075-40D9-91A0-5550FC56F0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22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Transfer</a:t>
            </a:r>
          </a:p>
          <a:p>
            <a:r>
              <a:rPr lang="en-US" altLang="zh-TW" dirty="0"/>
              <a:t>Self-taught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0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https://arxiv.org/pdf/1606.04671v3.pdf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66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97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5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高領毛衣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11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Stratosphere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同溫層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8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/>
              <a:t>even sick</a:t>
            </a:r>
          </a:p>
          <a:p>
            <a:r>
              <a:rPr lang="zh-TW" altLang="en-US" baseline="0" dirty="0"/>
              <a:t>手速</a:t>
            </a:r>
            <a:endParaRPr lang="en-US" altLang="zh-TW" baseline="0" dirty="0"/>
          </a:p>
          <a:p>
            <a:r>
              <a:rPr lang="zh-TW" altLang="en-US" baseline="0" dirty="0"/>
              <a:t>進度報告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5CF2F-0C94-47B1-8B3D-31E1BA85CF9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5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Just train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cannot 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Extra constraint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evaluate how the size of the adaptation set affects the result, the number of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adaptation utterances varies from 5 (32 s) to 200 (22min).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8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Where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shold</a:t>
            </a:r>
            <a:r>
              <a:rPr lang="en-US" altLang="zh-TW" baseline="0" dirty="0"/>
              <a:t> I add -&gt; I don’t know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56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35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60,0000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73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203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Should I</a:t>
            </a:r>
            <a:r>
              <a:rPr lang="en-US" altLang="zh-TW" baseline="0" dirty="0"/>
              <a:t> put </a:t>
            </a:r>
            <a:r>
              <a:rPr lang="en-US" altLang="zh-TW" baseline="0" dirty="0" err="1"/>
              <a:t>Tanja’s</a:t>
            </a:r>
            <a:r>
              <a:rPr lang="en-US" altLang="zh-TW" baseline="0" dirty="0"/>
              <a:t> AF here?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Translation/summarization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8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54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49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1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77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02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63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4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6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92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1347-B29E-4203-A7F7-B7C59D2E27D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37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jpeg"/><Relationship Id="rId9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e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7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10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e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0.png"/><Relationship Id="rId10" Type="http://schemas.openxmlformats.org/officeDocument/2006/relationships/image" Target="../media/image14.wmf"/><Relationship Id="rId4" Type="http://schemas.openxmlformats.org/officeDocument/2006/relationships/image" Target="../media/image15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 -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4" y="1506310"/>
            <a:ext cx="8515350" cy="45633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4856" y="6069636"/>
            <a:ext cx="7129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Jason </a:t>
            </a:r>
            <a:r>
              <a:rPr lang="en-US" altLang="zh-TW" dirty="0" err="1">
                <a:latin typeface="Lucida Grande"/>
              </a:rPr>
              <a:t>Yosinski</a:t>
            </a:r>
            <a:r>
              <a:rPr lang="en-US" altLang="zh-TW" dirty="0">
                <a:latin typeface="Lucida Grande"/>
              </a:rPr>
              <a:t>, Jeff </a:t>
            </a:r>
            <a:r>
              <a:rPr lang="en-US" altLang="zh-TW" dirty="0" err="1">
                <a:latin typeface="Lucida Grande"/>
              </a:rPr>
              <a:t>Clune</a:t>
            </a:r>
            <a:r>
              <a:rPr lang="en-US" altLang="zh-TW" dirty="0">
                <a:latin typeface="Lucida Grande"/>
              </a:rPr>
              <a:t>, Yoshua </a:t>
            </a:r>
            <a:r>
              <a:rPr lang="en-US" altLang="zh-TW" dirty="0" err="1">
                <a:latin typeface="Lucida Grande"/>
              </a:rPr>
              <a:t>Bengio</a:t>
            </a:r>
            <a:r>
              <a:rPr lang="en-US" altLang="zh-TW" dirty="0"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Hod</a:t>
            </a:r>
            <a:r>
              <a:rPr lang="en-US" altLang="zh-TW" dirty="0">
                <a:latin typeface="Lucida Grande"/>
              </a:rPr>
              <a:t> Lipson, “</a:t>
            </a:r>
            <a:r>
              <a:rPr lang="en-US" altLang="zh-TW" dirty="0"/>
              <a:t>How transferable are features in deep neural networks?</a:t>
            </a:r>
            <a:r>
              <a:rPr lang="en-US" altLang="zh-TW" dirty="0">
                <a:latin typeface="Lucida Grande"/>
              </a:rPr>
              <a:t>”, NIPS, 2014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51827" y="4429988"/>
            <a:ext cx="208201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Only train the rest layers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65006" y="2915250"/>
            <a:ext cx="234372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fine-tune the whole network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24856" y="3910089"/>
            <a:ext cx="317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Source: 500 classes from ImageNet 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12708" y="4677144"/>
            <a:ext cx="317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Target: another 500 classes from ImageNet 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7033845" y="4429988"/>
            <a:ext cx="562709" cy="311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951869" y="2189109"/>
            <a:ext cx="494716" cy="717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4739" y="5508141"/>
            <a:ext cx="7652824" cy="5614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054518" y="2387346"/>
            <a:ext cx="267845" cy="3277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 -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11111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" y="1690689"/>
            <a:ext cx="8978322" cy="4258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4856" y="6069636"/>
            <a:ext cx="7129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Jason </a:t>
            </a:r>
            <a:r>
              <a:rPr lang="en-US" altLang="zh-TW" dirty="0" err="1">
                <a:latin typeface="Lucida Grande"/>
              </a:rPr>
              <a:t>Yosinski</a:t>
            </a:r>
            <a:r>
              <a:rPr lang="en-US" altLang="zh-TW" dirty="0">
                <a:latin typeface="Lucida Grande"/>
              </a:rPr>
              <a:t>, Jeff </a:t>
            </a:r>
            <a:r>
              <a:rPr lang="en-US" altLang="zh-TW" dirty="0" err="1">
                <a:latin typeface="Lucida Grande"/>
              </a:rPr>
              <a:t>Clune</a:t>
            </a:r>
            <a:r>
              <a:rPr lang="en-US" altLang="zh-TW" dirty="0">
                <a:latin typeface="Lucida Grande"/>
              </a:rPr>
              <a:t>, Yoshua </a:t>
            </a:r>
            <a:r>
              <a:rPr lang="en-US" altLang="zh-TW" dirty="0" err="1">
                <a:latin typeface="Lucida Grande"/>
              </a:rPr>
              <a:t>Bengio</a:t>
            </a:r>
            <a:r>
              <a:rPr lang="en-US" altLang="zh-TW" dirty="0"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Hod</a:t>
            </a:r>
            <a:r>
              <a:rPr lang="en-US" altLang="zh-TW" dirty="0">
                <a:latin typeface="Lucida Grande"/>
              </a:rPr>
              <a:t> Lipson, “</a:t>
            </a:r>
            <a:r>
              <a:rPr lang="en-US" altLang="zh-TW" dirty="0"/>
              <a:t>How transferable are features in deep neural networks?</a:t>
            </a:r>
            <a:r>
              <a:rPr lang="en-US" altLang="zh-TW" dirty="0">
                <a:latin typeface="Lucida Grande"/>
              </a:rPr>
              <a:t>”, NIPS, 2014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7657" y="1335402"/>
            <a:ext cx="208201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Only train the rest layers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32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multi-layer structure makes NN suitable for multitask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2271050" y="5492293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73036" y="331083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44044" y="4003532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35422" y="4861510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37063" y="5461234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1313794" y="353586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95879" y="575523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rot="13253207">
            <a:off x="1638634" y="4357282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165759" y="505112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2179108" y="5646156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662267" y="4013121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55012" y="333157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06748" y="2832365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476453" y="2860041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 rot="18653207">
            <a:off x="2756275" y="433260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6200000">
            <a:off x="3112899" y="3570651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003047" y="287729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74055" y="3569992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565433" y="4427970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16200000">
            <a:off x="5343805" y="310232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 rot="13253207">
            <a:off x="5668645" y="3923742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692278" y="3579581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785023" y="289803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736759" y="2398825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506464" y="2426501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 rot="18653207">
            <a:off x="6786286" y="389906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 rot="16200000">
            <a:off x="7142910" y="3137111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058848" y="5107522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929856" y="5800217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5399606" y="5332547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6760940" y="5751138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6853685" y="5069593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 rot="16200000">
            <a:off x="7211572" y="530866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向右箭號 47"/>
          <p:cNvSpPr/>
          <p:nvPr/>
        </p:nvSpPr>
        <p:spPr>
          <a:xfrm rot="19046201">
            <a:off x="5691153" y="4670571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右箭號 48"/>
          <p:cNvSpPr/>
          <p:nvPr/>
        </p:nvSpPr>
        <p:spPr>
          <a:xfrm rot="13149418">
            <a:off x="6869735" y="4655666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4587022" y="5919166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A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496443" y="5928755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B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88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3" grpId="0" animBg="1"/>
      <p:bldP spid="14" grpId="0" animBg="1"/>
      <p:bldP spid="15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圓角矩形 19"/>
          <p:cNvSpPr/>
          <p:nvPr/>
        </p:nvSpPr>
        <p:spPr>
          <a:xfrm>
            <a:off x="3362010" y="4153629"/>
            <a:ext cx="2100558" cy="10508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 </a:t>
            </a:r>
            <a:br>
              <a:rPr lang="en-US" altLang="zh-TW" dirty="0"/>
            </a:br>
            <a:r>
              <a:rPr lang="en-US" altLang="zh-TW" dirty="0"/>
              <a:t>- Multilingual Speech 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4312468" y="4907341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72097" y="2652665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3105" y="3345360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76840" y="4276558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78481" y="4876282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912855" y="2877690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24366" y="5347723"/>
            <a:ext cx="230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acoustic features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 rot="16200000">
            <a:off x="4207177" y="4466175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4220526" y="5061204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169230" y="3325786"/>
            <a:ext cx="1294983" cy="2108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61975" y="2644241"/>
            <a:ext cx="1080000" cy="22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98348" y="1765774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French 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87694" y="1772136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German </a:t>
            </a:r>
            <a:endParaRPr lang="zh-TW" altLang="en-US" sz="2400" dirty="0"/>
          </a:p>
        </p:txBody>
      </p:sp>
      <p:sp>
        <p:nvSpPr>
          <p:cNvPr id="19" name="向右箭號 18"/>
          <p:cNvSpPr/>
          <p:nvPr/>
        </p:nvSpPr>
        <p:spPr>
          <a:xfrm rot="16200000">
            <a:off x="2619862" y="2883316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677398" y="4153629"/>
            <a:ext cx="3088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Human languages share some common characteristics.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694090" y="177998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Spanish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00486" y="1765773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Italian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037602" y="176577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Mandarin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3871846" y="3339288"/>
            <a:ext cx="1294983" cy="2108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964591" y="2657743"/>
            <a:ext cx="1080000" cy="2203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右箭號 31"/>
          <p:cNvSpPr/>
          <p:nvPr/>
        </p:nvSpPr>
        <p:spPr>
          <a:xfrm rot="16200000">
            <a:off x="4322478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596031" y="3339288"/>
            <a:ext cx="1294983" cy="2108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688776" y="2657743"/>
            <a:ext cx="1080000" cy="220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6200000">
            <a:off x="6046663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267561" y="3339288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360306" y="2657743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 rot="16200000">
            <a:off x="7718193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/>
          <p:cNvCxnSpPr>
            <a:endCxn id="6" idx="2"/>
          </p:cNvCxnSpPr>
          <p:nvPr/>
        </p:nvCxnSpPr>
        <p:spPr>
          <a:xfrm flipH="1" flipV="1">
            <a:off x="1090597" y="3556215"/>
            <a:ext cx="2565117" cy="7104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7" idx="0"/>
            <a:endCxn id="30" idx="2"/>
          </p:cNvCxnSpPr>
          <p:nvPr/>
        </p:nvCxnSpPr>
        <p:spPr>
          <a:xfrm flipV="1">
            <a:off x="4385283" y="3550143"/>
            <a:ext cx="134055" cy="72641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4" idx="2"/>
          </p:cNvCxnSpPr>
          <p:nvPr/>
        </p:nvCxnSpPr>
        <p:spPr>
          <a:xfrm flipH="1" flipV="1">
            <a:off x="2816722" y="3536641"/>
            <a:ext cx="1199066" cy="7299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33" idx="2"/>
          </p:cNvCxnSpPr>
          <p:nvPr/>
        </p:nvCxnSpPr>
        <p:spPr>
          <a:xfrm flipV="1">
            <a:off x="4711067" y="3550143"/>
            <a:ext cx="1532456" cy="7164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6" idx="2"/>
          </p:cNvCxnSpPr>
          <p:nvPr/>
        </p:nvCxnSpPr>
        <p:spPr>
          <a:xfrm flipV="1">
            <a:off x="5166829" y="3550143"/>
            <a:ext cx="2748224" cy="7164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298348" y="5924333"/>
            <a:ext cx="851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u="sng" dirty="0"/>
              <a:t>Similar idea in translation</a:t>
            </a:r>
            <a:r>
              <a:rPr lang="en-US" altLang="zh-TW" sz="2000" dirty="0"/>
              <a:t>: </a:t>
            </a:r>
            <a:r>
              <a:rPr lang="en-US" altLang="zh-TW" sz="2000" dirty="0" err="1"/>
              <a:t>Daxiang</a:t>
            </a:r>
            <a:r>
              <a:rPr lang="en-US" altLang="zh-TW" sz="2000" dirty="0"/>
              <a:t> Dong, Hua Wu, Wei He, </a:t>
            </a:r>
            <a:r>
              <a:rPr lang="en-US" altLang="zh-TW" sz="2000" dirty="0" err="1"/>
              <a:t>Dianhai</a:t>
            </a:r>
            <a:r>
              <a:rPr lang="en-US" altLang="zh-TW" sz="2000" dirty="0"/>
              <a:t> Yu and </a:t>
            </a:r>
            <a:r>
              <a:rPr lang="en-US" altLang="zh-TW" sz="2000" dirty="0" err="1"/>
              <a:t>Haifeng</a:t>
            </a:r>
            <a:r>
              <a:rPr lang="en-US" altLang="zh-TW" sz="2000" dirty="0"/>
              <a:t> Wang, "Multi-task learning for multiple language translation.“, ACL 2015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57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 - Multilingual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1025" y="5964781"/>
            <a:ext cx="8337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Huang, </a:t>
            </a:r>
            <a:r>
              <a:rPr lang="en-US" altLang="zh-TW" dirty="0" err="1">
                <a:latin typeface="Arial" panose="020B0604020202020204" pitchFamily="34" charset="0"/>
              </a:rPr>
              <a:t>Jui</a:t>
            </a:r>
            <a:r>
              <a:rPr lang="en-US" altLang="zh-TW" dirty="0">
                <a:latin typeface="Arial" panose="020B0604020202020204" pitchFamily="34" charset="0"/>
              </a:rPr>
              <a:t>-Ting, et al. "Cross-language knowledge transfer using multilingual deep neural network with shared hidden layers." </a:t>
            </a:r>
            <a:r>
              <a:rPr lang="en-US" altLang="zh-TW" i="1" dirty="0">
                <a:latin typeface="Arial" panose="020B0604020202020204" pitchFamily="34" charset="0"/>
              </a:rPr>
              <a:t>ICASSP, 2013</a:t>
            </a:r>
            <a:endParaRPr lang="zh-TW" altLang="en-US" dirty="0"/>
          </a:p>
        </p:txBody>
      </p:sp>
      <p:graphicFrame>
        <p:nvGraphicFramePr>
          <p:cNvPr id="5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113435"/>
              </p:ext>
            </p:extLst>
          </p:nvPr>
        </p:nvGraphicFramePr>
        <p:xfrm>
          <a:off x="1295400" y="1571170"/>
          <a:ext cx="6829298" cy="3911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/>
          <p:cNvSpPr/>
          <p:nvPr/>
        </p:nvSpPr>
        <p:spPr>
          <a:xfrm rot="16200000">
            <a:off x="-250864" y="3089098"/>
            <a:ext cx="2728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Character Error Rate</a:t>
            </a:r>
          </a:p>
        </p:txBody>
      </p:sp>
      <p:sp>
        <p:nvSpPr>
          <p:cNvPr id="7" name="矩形 6"/>
          <p:cNvSpPr/>
          <p:nvPr/>
        </p:nvSpPr>
        <p:spPr>
          <a:xfrm>
            <a:off x="2441636" y="5389085"/>
            <a:ext cx="4616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Hours of training data for Mandarin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219636" y="2837508"/>
            <a:ext cx="127946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Mandarin only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41636" y="4004090"/>
            <a:ext cx="113976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With European Language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3886200" y="4593770"/>
            <a:ext cx="31717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3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Progressive Neural Networks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26302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996640" y="4097005"/>
            <a:ext cx="1322364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6640" y="3116772"/>
            <a:ext cx="1322364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6640" y="1932539"/>
            <a:ext cx="1322364" cy="433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1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821155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891493" y="4097005"/>
            <a:ext cx="1322364" cy="2391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891493" y="3116772"/>
            <a:ext cx="1322364" cy="2391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91493" y="1932539"/>
            <a:ext cx="1322364" cy="4335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2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17949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788287" y="4097005"/>
            <a:ext cx="1322364" cy="239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88287" y="3116772"/>
            <a:ext cx="1322364" cy="239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788287" y="1932539"/>
            <a:ext cx="1322364" cy="433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3</a:t>
            </a:r>
            <a:endParaRPr lang="zh-TW" altLang="en-US" sz="2400" dirty="0"/>
          </a:p>
        </p:txBody>
      </p:sp>
      <p:sp>
        <p:nvSpPr>
          <p:cNvPr id="18" name="箭號: 向右 17"/>
          <p:cNvSpPr/>
          <p:nvPr/>
        </p:nvSpPr>
        <p:spPr>
          <a:xfrm rot="16200000">
            <a:off x="2380291" y="4449034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 rot="16200000">
            <a:off x="2380291" y="3464002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 rot="16200000">
            <a:off x="2380290" y="2465991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 rot="16200000">
            <a:off x="4277692" y="4449033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 rot="16200000">
            <a:off x="4277692" y="3464001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6200000">
            <a:off x="4277691" y="2465990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6200000">
            <a:off x="6175091" y="4469692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/>
          <p:cNvSpPr/>
          <p:nvPr/>
        </p:nvSpPr>
        <p:spPr>
          <a:xfrm rot="16200000">
            <a:off x="6175091" y="3484660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6200000">
            <a:off x="6175090" y="2486649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919942" y="3437962"/>
            <a:ext cx="1404447" cy="5957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951231" y="2439951"/>
            <a:ext cx="1341869" cy="6106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951231" y="3434745"/>
            <a:ext cx="3044711" cy="590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967531" y="2408691"/>
            <a:ext cx="3028411" cy="646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881230" y="3437961"/>
            <a:ext cx="1277979" cy="582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4881230" y="2403378"/>
            <a:ext cx="1277979" cy="64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5116" y="5631841"/>
            <a:ext cx="799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Andrei A. </a:t>
            </a:r>
            <a:r>
              <a:rPr lang="en-US" altLang="zh-TW" dirty="0" err="1">
                <a:latin typeface="Lucida Grande"/>
              </a:rPr>
              <a:t>Rusu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Neil C. Rabinowitz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Guillaume Desjardins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Hubert </a:t>
            </a:r>
            <a:r>
              <a:rPr lang="en-US" altLang="zh-TW" dirty="0" err="1">
                <a:latin typeface="Lucida Grande"/>
              </a:rPr>
              <a:t>Soyer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James Kirkpatrick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Koray</a:t>
            </a:r>
            <a:r>
              <a:rPr lang="en-US" altLang="zh-TW" dirty="0">
                <a:latin typeface="Lucida Grande"/>
              </a:rPr>
              <a:t> Kavukcuoglu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Razvan </a:t>
            </a:r>
            <a:r>
              <a:rPr lang="en-US" altLang="zh-TW" dirty="0" err="1">
                <a:latin typeface="Lucida Grande"/>
              </a:rPr>
              <a:t>Pascanu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 </a:t>
            </a:r>
            <a:r>
              <a:rPr lang="en-US" altLang="zh-TW" dirty="0" err="1">
                <a:latin typeface="Lucida Grande"/>
              </a:rPr>
              <a:t>Raia</a:t>
            </a:r>
            <a:r>
              <a:rPr lang="en-US" altLang="zh-TW" dirty="0">
                <a:latin typeface="Lucida Grande"/>
              </a:rPr>
              <a:t> Hadsell, “Progressive Neural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 2016</a:t>
            </a:r>
            <a:endParaRPr lang="zh-TW" altLang="en-US" dirty="0"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213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963"/>
            <a:ext cx="8268471" cy="5653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705" y="5754962"/>
            <a:ext cx="7364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Lucida Grande"/>
              </a:rPr>
              <a:t>Chrisantha</a:t>
            </a:r>
            <a:r>
              <a:rPr lang="en-US" altLang="zh-TW" dirty="0">
                <a:latin typeface="Lucida Grande"/>
              </a:rPr>
              <a:t> Fernando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Dylan </a:t>
            </a:r>
            <a:r>
              <a:rPr lang="en-US" altLang="zh-TW" dirty="0" err="1">
                <a:latin typeface="Lucida Grande"/>
              </a:rPr>
              <a:t>Banarse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Charles Blundell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Yori </a:t>
            </a:r>
            <a:r>
              <a:rPr lang="en-US" altLang="zh-TW" dirty="0" err="1">
                <a:latin typeface="Lucida Grande"/>
              </a:rPr>
              <a:t>Zwols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David Ha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Andrei A. </a:t>
            </a:r>
            <a:r>
              <a:rPr lang="en-US" altLang="zh-TW" dirty="0" err="1">
                <a:latin typeface="Lucida Grande"/>
              </a:rPr>
              <a:t>Rusu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Alexander </a:t>
            </a:r>
            <a:r>
              <a:rPr lang="en-US" altLang="zh-TW" dirty="0" err="1">
                <a:latin typeface="Lucida Grande"/>
              </a:rPr>
              <a:t>Pritzel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Daan</a:t>
            </a:r>
            <a:r>
              <a:rPr lang="en-US" altLang="zh-TW" dirty="0">
                <a:latin typeface="Lucida Grande"/>
              </a:rPr>
              <a:t> Wierstra, “</a:t>
            </a:r>
            <a:r>
              <a:rPr lang="en-US" altLang="zh-TW" dirty="0" err="1"/>
              <a:t>PathNet</a:t>
            </a:r>
            <a:r>
              <a:rPr lang="en-US" altLang="zh-TW" dirty="0"/>
              <a:t>: Evolution Channels Gradient Descent in Super Neural Networks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671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description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572000" y="1772070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84552" y="2327274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09945" y="1845815"/>
            <a:ext cx="179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Same task, mismatch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5" y="3300656"/>
            <a:ext cx="5222900" cy="301124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168926" y="4085486"/>
            <a:ext cx="176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 label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68926" y="5102898"/>
            <a:ext cx="234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without label</a:t>
            </a:r>
            <a:endParaRPr lang="zh-TW" altLang="en-US" sz="28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049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433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弧 13"/>
          <p:cNvSpPr/>
          <p:nvPr/>
        </p:nvSpPr>
        <p:spPr>
          <a:xfrm>
            <a:off x="6602912" y="1825625"/>
            <a:ext cx="321399" cy="1024869"/>
          </a:xfrm>
          <a:prstGeom prst="rightBrace">
            <a:avLst>
              <a:gd name="adj1" fmla="val 4784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005" y="4119631"/>
            <a:ext cx="3622000" cy="1797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74583" y="1652636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44637" y="1652636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933" y="1778326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56" y="1817908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284189" y="2103082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Dog/Cat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535583" y="284997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64540" y="284966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84189" y="3604824"/>
            <a:ext cx="682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</a:t>
            </a:r>
            <a:r>
              <a:rPr lang="en-US" altLang="zh-TW" sz="2400" b="1" i="1" u="sng" dirty="0"/>
              <a:t>not directly related to </a:t>
            </a:r>
            <a:r>
              <a:rPr lang="en-US" altLang="zh-TW" sz="2400" dirty="0"/>
              <a:t>the task considered</a:t>
            </a:r>
            <a:endParaRPr lang="zh-TW" altLang="en-US" sz="2400" dirty="0"/>
          </a:p>
        </p:txBody>
      </p:sp>
      <p:pic>
        <p:nvPicPr>
          <p:cNvPr id="3074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8" y="4309298"/>
            <a:ext cx="172167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09" y="4329091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982839" y="5401850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140488" y="548161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7257" y="6030624"/>
            <a:ext cx="402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 domain, different tasks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624550" y="6011108"/>
            <a:ext cx="3979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Different domains, same task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54780" y="41960"/>
            <a:ext cx="3601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http://weebly110810.weebly.com/396403913129399.html</a:t>
            </a:r>
          </a:p>
        </p:txBody>
      </p:sp>
      <p:sp>
        <p:nvSpPr>
          <p:cNvPr id="10" name="矩形 9"/>
          <p:cNvSpPr/>
          <p:nvPr/>
        </p:nvSpPr>
        <p:spPr>
          <a:xfrm>
            <a:off x="5386359" y="666701"/>
            <a:ext cx="3569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http://www.sucaitianxia.com/png/cartoon/200811/4261.html</a:t>
            </a:r>
          </a:p>
        </p:txBody>
      </p:sp>
      <p:sp>
        <p:nvSpPr>
          <p:cNvPr id="27" name="矩形 26"/>
          <p:cNvSpPr/>
          <p:nvPr/>
        </p:nvSpPr>
        <p:spPr>
          <a:xfrm>
            <a:off x="4795984" y="4119631"/>
            <a:ext cx="3622000" cy="1797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177762" y="5418131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339204" y="54073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39" y="4214082"/>
            <a:ext cx="960262" cy="14265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22" y="4111266"/>
            <a:ext cx="1621940" cy="16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23" grpId="0"/>
      <p:bldP spid="26" grpId="0"/>
      <p:bldP spid="21" grpId="0"/>
      <p:bldP spid="22" grpId="0"/>
      <p:bldP spid="27" grpId="0" animBg="1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687"/>
            <a:ext cx="9144000" cy="2187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1" y="3657985"/>
            <a:ext cx="5029199" cy="2973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80" y="4400286"/>
            <a:ext cx="2075021" cy="6996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966" y="3265166"/>
            <a:ext cx="2265966" cy="75819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6055814" y="4023360"/>
            <a:ext cx="1288415" cy="814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6" idx="3"/>
          </p:cNvCxnSpPr>
          <p:nvPr/>
        </p:nvCxnSpPr>
        <p:spPr>
          <a:xfrm flipH="1" flipV="1">
            <a:off x="2857501" y="4750098"/>
            <a:ext cx="1070291" cy="267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2479481" y="5112277"/>
            <a:ext cx="786233" cy="51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3009901" y="5077404"/>
            <a:ext cx="1714500" cy="709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49" y="4807290"/>
            <a:ext cx="3028181" cy="18189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39119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9" y="3619169"/>
            <a:ext cx="2861310" cy="1691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23" y="3353483"/>
            <a:ext cx="3386677" cy="1295621"/>
          </a:xfrm>
          <a:prstGeom prst="rect">
            <a:avLst/>
          </a:prstGeom>
        </p:spPr>
      </p:pic>
      <p:sp>
        <p:nvSpPr>
          <p:cNvPr id="8" name="箭號: 向右 7"/>
          <p:cNvSpPr/>
          <p:nvPr/>
        </p:nvSpPr>
        <p:spPr>
          <a:xfrm rot="2380629">
            <a:off x="4949714" y="3350009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06516" y="1490369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Similar to GAN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0783" y="2027895"/>
            <a:ext cx="280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Too easy to feature extractor ……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0" y="5191552"/>
            <a:ext cx="1120346" cy="11203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0" y="4169079"/>
            <a:ext cx="973890" cy="9738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317074" y="162764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60783" y="309282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2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665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015186"/>
            <a:ext cx="3386677" cy="129562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 rot="2380629">
            <a:off x="5021691" y="4011712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2668982"/>
            <a:ext cx="4124325" cy="10858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20434" y="4407705"/>
            <a:ext cx="3877162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only cheat the domain classifier, but satisfying label classifier at the same time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9881" y="6175001"/>
            <a:ext cx="805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This is a big network, but different parts have different goals.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0700" y="1389289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6336" y="5310807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domain classification accuracy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-27412" y="1506023"/>
            <a:ext cx="5543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 + minimize domain classification accuracy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85850" y="2350832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93863" y="3914034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93863" y="2213900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Label predictor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6336" y="3898749"/>
            <a:ext cx="3471041" cy="141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516336" y="2301497"/>
            <a:ext cx="3539077" cy="14805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28650" y="2394365"/>
            <a:ext cx="4343400" cy="1735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5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6" grpId="0"/>
      <p:bldP spid="11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89"/>
            <a:ext cx="9144000" cy="38743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9314" y="4409953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Domain classifier fails in the end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9314" y="4839747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should struggle ……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276577" y="3643533"/>
            <a:ext cx="970671" cy="80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1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28859"/>
            <a:ext cx="8940800" cy="1775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" y="3204819"/>
            <a:ext cx="8819605" cy="20526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6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492421" y="5707329"/>
            <a:ext cx="2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Zero-shot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/>
          <p:cNvSpPr/>
          <p:nvPr/>
        </p:nvSpPr>
        <p:spPr>
          <a:xfrm>
            <a:off x="6520153" y="1868486"/>
            <a:ext cx="407963" cy="9175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120779" y="1850219"/>
            <a:ext cx="1513449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 tasks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5027" y="5177898"/>
            <a:ext cx="744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speech recognition, we can not have all possible words in the source (training) data.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0" y="1772070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84552" y="2327274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049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433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09" y="3251433"/>
            <a:ext cx="869096" cy="1131421"/>
          </a:xfrm>
          <a:prstGeom prst="rect">
            <a:avLst/>
          </a:prstGeom>
        </p:spPr>
      </p:pic>
      <p:pic>
        <p:nvPicPr>
          <p:cNvPr id="1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39" y="3411968"/>
            <a:ext cx="1464517" cy="9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515883" y="451779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837786" y="451778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276866" y="5999685"/>
            <a:ext cx="6463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we solve this problem in speech recognition?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4586" y="3613788"/>
                <a:ext cx="5802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6" y="3613788"/>
                <a:ext cx="580223" cy="461665"/>
              </a:xfrm>
              <a:prstGeom prst="rect">
                <a:avLst/>
              </a:prstGeom>
              <a:blipFill>
                <a:blip r:embed="rId5"/>
                <a:stretch>
                  <a:fillRect t="-10526" r="-1473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0427" y="4488588"/>
                <a:ext cx="586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27" y="4488588"/>
                <a:ext cx="586443" cy="461665"/>
              </a:xfrm>
              <a:prstGeom prst="rect">
                <a:avLst/>
              </a:prstGeom>
              <a:blipFill>
                <a:blip r:embed="rId6"/>
                <a:stretch>
                  <a:fillRect l="-3125" t="-10526" r="-15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3945984" y="357852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941587" y="440814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15826" y="3640077"/>
                <a:ext cx="5562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26" y="3640077"/>
                <a:ext cx="556246" cy="461665"/>
              </a:xfrm>
              <a:prstGeom prst="rect">
                <a:avLst/>
              </a:prstGeom>
              <a:blipFill>
                <a:blip r:embed="rId7"/>
                <a:stretch>
                  <a:fillRect t="-10526" r="-3076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「草泥馬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53" y="3194726"/>
            <a:ext cx="1040395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ycoupon.com.tw/files/blog/227615/doc_1292379718484641763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61" y="3135046"/>
            <a:ext cx="1382743" cy="13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5364289" y="659321"/>
            <a:ext cx="3600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http://evchk.wikia.com/wiki/%E8%8D%89%E6%B3%A5%E9%A6%AC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25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86607" y="3867443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999942" y="5785037"/>
            <a:ext cx="367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97509" y="4559118"/>
            <a:ext cx="9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12119" y="3414510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64838" y="4171127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2" name="箭號: 向下 11"/>
          <p:cNvSpPr/>
          <p:nvPr/>
        </p:nvSpPr>
        <p:spPr>
          <a:xfrm flipH="1" flipV="1">
            <a:off x="2764472" y="4986895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99794" y="2347497"/>
            <a:ext cx="1454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pic>
        <p:nvPicPr>
          <p:cNvPr id="1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38" y="5524325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55456" y="4165236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20" name="箭號: 向下 19"/>
          <p:cNvSpPr/>
          <p:nvPr/>
        </p:nvSpPr>
        <p:spPr>
          <a:xfrm flipH="1" flipV="1">
            <a:off x="1055090" y="4981004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9" y="5524325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單箭頭接點 22"/>
          <p:cNvCxnSpPr/>
          <p:nvPr/>
        </p:nvCxnSpPr>
        <p:spPr>
          <a:xfrm flipV="1">
            <a:off x="730789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13217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18932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69291" y="330392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959838" y="33016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85921" y="33076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2464914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0559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36274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03416" y="328578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693963" y="32835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220046" y="328947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267546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28883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34598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501832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1226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16941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642269" y="285614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Database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 animBg="1"/>
      <p:bldP spid="16" grpId="0"/>
      <p:bldP spid="18" grpId="0" animBg="1"/>
      <p:bldP spid="20" grpId="0" animBg="1"/>
      <p:bldP spid="24" grpId="0"/>
      <p:bldP spid="28" grpId="0"/>
      <p:bldP spid="29" grpId="0"/>
      <p:bldP spid="33" grpId="0"/>
      <p:bldP spid="34" grpId="0"/>
      <p:bldP spid="35" grpId="0"/>
      <p:bldP spid="2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06878"/>
              </p:ext>
            </p:extLst>
          </p:nvPr>
        </p:nvGraphicFramePr>
        <p:xfrm>
          <a:off x="4986607" y="3867443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097509" y="4559118"/>
            <a:ext cx="9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12119" y="3414510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14" name="手繪多邊形: 圖案 13"/>
          <p:cNvSpPr/>
          <p:nvPr/>
        </p:nvSpPr>
        <p:spPr>
          <a:xfrm>
            <a:off x="2260600" y="2870716"/>
            <a:ext cx="1917700" cy="1949787"/>
          </a:xfrm>
          <a:custGeom>
            <a:avLst/>
            <a:gdLst>
              <a:gd name="connsiteX0" fmla="*/ 0 w 1917700"/>
              <a:gd name="connsiteY0" fmla="*/ 197164 h 1657664"/>
              <a:gd name="connsiteX1" fmla="*/ 1231900 w 1917700"/>
              <a:gd name="connsiteY1" fmla="*/ 95564 h 1657664"/>
              <a:gd name="connsiteX2" fmla="*/ 1562100 w 1917700"/>
              <a:gd name="connsiteY2" fmla="*/ 1390964 h 1657664"/>
              <a:gd name="connsiteX3" fmla="*/ 1917700 w 1917700"/>
              <a:gd name="connsiteY3" fmla="*/ 1657664 h 165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700" h="1657664">
                <a:moveTo>
                  <a:pt x="0" y="197164"/>
                </a:moveTo>
                <a:cubicBezTo>
                  <a:pt x="485775" y="46880"/>
                  <a:pt x="971550" y="-103403"/>
                  <a:pt x="1231900" y="95564"/>
                </a:cubicBezTo>
                <a:cubicBezTo>
                  <a:pt x="1492250" y="294531"/>
                  <a:pt x="1447800" y="1130614"/>
                  <a:pt x="1562100" y="1390964"/>
                </a:cubicBezTo>
                <a:cubicBezTo>
                  <a:pt x="1676400" y="1651314"/>
                  <a:pt x="1797050" y="1654489"/>
                  <a:pt x="1917700" y="165766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683000" y="2497581"/>
            <a:ext cx="364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the class with the most similar attributes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99794" y="2347497"/>
            <a:ext cx="134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Testing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999942" y="5785037"/>
            <a:ext cx="367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34227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2252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7967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272729" y="35323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863276" y="35300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389359" y="353600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436859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057641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629141" y="3179489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546193" y="4170811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218673" y="4984659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fish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38" y="5312223"/>
            <a:ext cx="1358070" cy="1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765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863850" y="5946130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37147" y="299814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9554" y="3413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44750" y="2641600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105357" y="5474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58944" y="2535678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6675" y="5418372"/>
            <a:ext cx="229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blipFill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blipFill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3153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62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90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3701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blipFill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blipFill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2189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4009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3823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5935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493416" y="365126"/>
                <a:ext cx="32695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TW" sz="2400" dirty="0"/>
                  <a:t> can be NN.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16" y="365126"/>
                <a:ext cx="3269584" cy="461665"/>
              </a:xfrm>
              <a:prstGeom prst="rect">
                <a:avLst/>
              </a:prstGeom>
              <a:blipFill>
                <a:blip r:embed="rId9"/>
                <a:stretch>
                  <a:fillRect l="-1490" t="-10526" r="-744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5493416" y="823093"/>
            <a:ext cx="326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target: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084948" y="1311394"/>
                <a:ext cx="26913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 as possible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948" y="1311394"/>
                <a:ext cx="2691311" cy="830997"/>
              </a:xfrm>
              <a:prstGeom prst="rect">
                <a:avLst/>
              </a:prstGeom>
              <a:blipFill>
                <a:blip r:embed="rId10"/>
                <a:stretch>
                  <a:fillRect l="-3394" t="-5882" r="-5656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4336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716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4973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blipFill>
                <a:blip r:embed="rId11"/>
                <a:stretch>
                  <a:fillRect l="-12319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5176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274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86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blipFill>
                <a:blip r:embed="rId12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32" grpId="0"/>
      <p:bldP spid="33" grpId="0"/>
      <p:bldP spid="34" grpId="0"/>
      <p:bldP spid="35" grpId="0" animBg="1"/>
      <p:bldP spid="38" grpId="0" animBg="1"/>
      <p:bldP spid="39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899201" y="1690689"/>
            <a:ext cx="253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Considered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29544" y="3945750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Recognition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40282" y="1690689"/>
            <a:ext cx="340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not directly related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29544" y="2555033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285377" y="5511735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Specific domain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2299531" y="2483682"/>
            <a:ext cx="2186711" cy="1103834"/>
            <a:chOff x="2023877" y="5755731"/>
            <a:chExt cx="2186711" cy="1103834"/>
          </a:xfrm>
        </p:grpSpPr>
        <p:sp>
          <p:nvSpPr>
            <p:cNvPr id="10" name="Sound"/>
            <p:cNvSpPr>
              <a:spLocks noEditPoints="1" noChangeArrowheads="1"/>
            </p:cNvSpPr>
            <p:nvPr/>
          </p:nvSpPr>
          <p:spPr bwMode="auto">
            <a:xfrm>
              <a:off x="2023877" y="5755731"/>
              <a:ext cx="1028700" cy="609600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761 w 21600"/>
                <a:gd name="T9" fmla="*/ 22454 h 21600"/>
                <a:gd name="T10" fmla="*/ 21069 w 21600"/>
                <a:gd name="T11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7746" y="6397900"/>
              <a:ext cx="1482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Taiwanese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7202475" y="2542002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English</a:t>
            </a:r>
          </a:p>
        </p:txBody>
      </p:sp>
      <p:sp>
        <p:nvSpPr>
          <p:cNvPr id="29" name="矩形 28"/>
          <p:cNvSpPr/>
          <p:nvPr/>
        </p:nvSpPr>
        <p:spPr>
          <a:xfrm>
            <a:off x="7182059" y="2895018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Chinese</a:t>
            </a:r>
          </a:p>
        </p:txBody>
      </p:sp>
      <p:pic>
        <p:nvPicPr>
          <p:cNvPr id="6148" name="Picture 4" descr="http://resourcesqueen.com/wp-content/uploads/2013/03/web-p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64" y="5175464"/>
            <a:ext cx="1843568" cy="126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7195314" y="5640038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Webpages</a:t>
            </a:r>
            <a:endParaRPr lang="zh-TW" altLang="en-US" sz="2400" dirty="0"/>
          </a:p>
        </p:txBody>
      </p:sp>
      <p:pic>
        <p:nvPicPr>
          <p:cNvPr id="6150" name="Picture 6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2333617"/>
            <a:ext cx="2260040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187567" y="3667359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28103" y="5041330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067735" y="1575477"/>
            <a:ext cx="0" cy="4872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420483" y="3105241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……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289543" y="2324407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4" y="3835257"/>
            <a:ext cx="1385388" cy="107378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608399" y="4154229"/>
            <a:ext cx="1179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Medical</a:t>
            </a:r>
          </a:p>
          <a:p>
            <a:pPr algn="ctr"/>
            <a:r>
              <a:rPr lang="en-US" altLang="zh-TW" sz="2400" dirty="0"/>
              <a:t>Images</a:t>
            </a:r>
          </a:p>
        </p:txBody>
      </p:sp>
      <p:sp>
        <p:nvSpPr>
          <p:cNvPr id="6" name="矩形 5"/>
          <p:cNvSpPr/>
          <p:nvPr/>
        </p:nvSpPr>
        <p:spPr>
          <a:xfrm>
            <a:off x="2607775" y="344518"/>
            <a:ext cx="592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http://www.bigr.nl/website/structure/main.php?page=researchlines&amp;subpage=project&amp;id=64</a:t>
            </a:r>
          </a:p>
        </p:txBody>
      </p:sp>
      <p:pic>
        <p:nvPicPr>
          <p:cNvPr id="4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91" y="3978036"/>
            <a:ext cx="1310301" cy="8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79" y="3813370"/>
            <a:ext cx="970417" cy="6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09" y="3776728"/>
            <a:ext cx="1028542" cy="7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076" y="3963173"/>
            <a:ext cx="733082" cy="95435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85226" y="5336467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</a:p>
          <a:p>
            <a:pPr algn="ctr"/>
            <a:r>
              <a:rPr lang="en-US" altLang="zh-TW" sz="2400" dirty="0"/>
              <a:t>Analysis</a:t>
            </a:r>
            <a:endParaRPr lang="zh-TW" altLang="en-US" sz="2400" dirty="0"/>
          </a:p>
        </p:txBody>
      </p:sp>
      <p:pic>
        <p:nvPicPr>
          <p:cNvPr id="2050" name="Picture 2" descr="斯比翻譯法律文件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85" y="5287385"/>
            <a:ext cx="1385267" cy="10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628590" y="974750"/>
            <a:ext cx="6189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http://www.spear.com.hk/Translation-company-Directory.html</a:t>
            </a:r>
          </a:p>
        </p:txBody>
      </p:sp>
    </p:spTree>
    <p:extLst>
      <p:ext uri="{BB962C8B-B14F-4D97-AF65-F5344CB8AC3E}">
        <p14:creationId xmlns:p14="http://schemas.microsoft.com/office/powerpoint/2010/main" val="6498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8" grpId="0"/>
      <p:bldP spid="29" grpId="0"/>
      <p:bldP spid="33" grpId="0"/>
      <p:bldP spid="41" grpId="0"/>
      <p:bldP spid="37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+ word embedding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765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863850" y="5946130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37147" y="299814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9554" y="3413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44750" y="2641600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105357" y="5474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58944" y="2535678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6675" y="5418372"/>
            <a:ext cx="229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blipFill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blipFill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3153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62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90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3701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blipFill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blipFill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2189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4009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3823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5935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4336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716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4973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blipFill>
                <a:blip r:embed="rId11"/>
                <a:stretch>
                  <a:fillRect l="-12319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5176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274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86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blipFill>
                <a:blip r:embed="rId12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5553320" y="533963"/>
            <a:ext cx="296203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What if we don’t have database</a:t>
            </a:r>
            <a:endParaRPr lang="zh-TW" altLang="en-US" sz="2800" dirty="0"/>
          </a:p>
        </p:txBody>
      </p:sp>
      <p:sp>
        <p:nvSpPr>
          <p:cNvPr id="42" name="矩形 41"/>
          <p:cNvSpPr/>
          <p:nvPr/>
        </p:nvSpPr>
        <p:spPr>
          <a:xfrm>
            <a:off x="4696254" y="2589325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V(chimp)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6663665" y="3050476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V(dog)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423800" y="5453534"/>
            <a:ext cx="2390669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V(Grass-</a:t>
            </a:r>
            <a:r>
              <a:rPr lang="en-US" altLang="zh-TW" sz="2400" dirty="0" err="1"/>
              <a:t>mud_horse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7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6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889001" y="3327283"/>
            <a:ext cx="9842501" cy="1031143"/>
            <a:chOff x="-698501" y="3733683"/>
            <a:chExt cx="9842501" cy="1031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-698501" y="3775833"/>
              <a:ext cx="6776531" cy="988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88666" y="1710911"/>
                <a:ext cx="514410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6" y="1710911"/>
                <a:ext cx="5144101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108700" y="1897734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Problem?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550566" y="2682027"/>
            <a:ext cx="9520534" cy="896207"/>
            <a:chOff x="741066" y="3063027"/>
            <a:chExt cx="9520534" cy="89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7035800" y="3063027"/>
              <a:ext cx="3225800" cy="797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4889" y="439621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Zero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53339" y="4448622"/>
                <a:ext cx="589103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39" y="4448622"/>
                <a:ext cx="5891036" cy="483209"/>
              </a:xfrm>
              <a:prstGeom prst="rect">
                <a:avLst/>
              </a:prstGeom>
              <a:blipFill>
                <a:blip r:embed="rId5"/>
                <a:stretch>
                  <a:fillRect l="-207" r="-207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2936612" y="3670029"/>
            <a:ext cx="267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Margin you defined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533900" y="3240142"/>
            <a:ext cx="0" cy="4298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253339" y="5156963"/>
                <a:ext cx="535505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39" y="5156963"/>
                <a:ext cx="5355056" cy="483209"/>
              </a:xfrm>
              <a:prstGeom prst="rect">
                <a:avLst/>
              </a:prstGeom>
              <a:blipFill>
                <a:blip r:embed="rId6"/>
                <a:stretch>
                  <a:fillRect l="-911" r="-228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4889" y="5953105"/>
                <a:ext cx="3429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89" y="5953105"/>
                <a:ext cx="3429911" cy="461665"/>
              </a:xfrm>
              <a:prstGeom prst="rect">
                <a:avLst/>
              </a:prstGeom>
              <a:blipFill>
                <a:blip r:embed="rId7"/>
                <a:stretch>
                  <a:fillRect l="-1421" t="-10667" r="-1243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533900" y="5953105"/>
                <a:ext cx="4239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not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5953105"/>
                <a:ext cx="4239036" cy="461665"/>
              </a:xfrm>
              <a:prstGeom prst="rect">
                <a:avLst/>
              </a:prstGeom>
              <a:blipFill>
                <a:blip r:embed="rId8"/>
                <a:stretch>
                  <a:fillRect l="-1295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/>
          <p:nvPr/>
        </p:nvCxnSpPr>
        <p:spPr>
          <a:xfrm flipV="1">
            <a:off x="2044700" y="5640172"/>
            <a:ext cx="990600" cy="38688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5511800" y="5640172"/>
            <a:ext cx="220967" cy="42988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309720" y="5546655"/>
            <a:ext cx="1805082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497392" y="5546655"/>
            <a:ext cx="2470750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4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接點 18"/>
          <p:cNvCxnSpPr/>
          <p:nvPr/>
        </p:nvCxnSpPr>
        <p:spPr>
          <a:xfrm flipV="1">
            <a:off x="5055052" y="3242605"/>
            <a:ext cx="1607011" cy="2210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Convex Combination of Semantic Embedding</a:t>
            </a:r>
            <a:endParaRPr lang="zh-TW" altLang="en-US" dirty="0"/>
          </a:p>
        </p:txBody>
      </p:sp>
      <p:pic>
        <p:nvPicPr>
          <p:cNvPr id="3074" name="Picture 2" descr="「lig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91" y="5010040"/>
            <a:ext cx="1734501" cy="130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1871004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2592242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48606" y="3891073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2227641" y="4668220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475214" y="2559981"/>
            <a:ext cx="67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lion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01398" y="2550207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52392" y="2919053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73631" y="2917612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076901" y="4968835"/>
            <a:ext cx="97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V(lion)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03690" y="2684022"/>
            <a:ext cx="160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V(tiger)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4992492" y="5323345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579796" y="3180199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519776" y="3941440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16163" y="3554846"/>
            <a:ext cx="121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V(liger)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796646" y="4204405"/>
            <a:ext cx="200884" cy="1919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827546" y="4827758"/>
            <a:ext cx="286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0.5V(tiger)+0.5V(lion)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05" y="2809317"/>
            <a:ext cx="227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 the closest word vector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076901" y="5753642"/>
            <a:ext cx="443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Only need off-the-shelf NN for ImageNet and word vector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81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1" grpId="0"/>
      <p:bldP spid="12" grpId="0"/>
      <p:bldP spid="13" grpId="0"/>
      <p:bldP spid="14" grpId="0"/>
      <p:bldP spid="15" grpId="0"/>
      <p:bldP spid="10" grpId="0" animBg="1"/>
      <p:bldP spid="17" grpId="0" animBg="1"/>
      <p:bldP spid="18" grpId="0" animBg="1"/>
      <p:bldP spid="22" grpId="0"/>
      <p:bldP spid="21" grpId="0" animBg="1"/>
      <p:bldP spid="24" grpId="0"/>
      <p:bldP spid="25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31"/>
            <a:ext cx="9144000" cy="59597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78949" y="6294568"/>
            <a:ext cx="37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https://arxiv.org/pdf/1312.5650v3.pdf</a:t>
            </a:r>
          </a:p>
        </p:txBody>
      </p:sp>
      <p:sp>
        <p:nvSpPr>
          <p:cNvPr id="2" name="矩形 1"/>
          <p:cNvSpPr/>
          <p:nvPr/>
        </p:nvSpPr>
        <p:spPr>
          <a:xfrm>
            <a:off x="28136" y="1274885"/>
            <a:ext cx="2152357" cy="2059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8136" y="3390497"/>
            <a:ext cx="2152357" cy="295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086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898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65050" y="1344371"/>
            <a:ext cx="2678950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8316" y="3742189"/>
            <a:ext cx="2102177" cy="210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3225" y="5852160"/>
            <a:ext cx="2102177" cy="30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258809" y="3894405"/>
            <a:ext cx="1750483" cy="209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214918" y="3795932"/>
            <a:ext cx="2059273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479817" y="3962400"/>
            <a:ext cx="2382829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Zero-shot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9" y="1364119"/>
            <a:ext cx="8088617" cy="4276856"/>
          </a:xfrm>
        </p:spPr>
      </p:pic>
      <p:sp>
        <p:nvSpPr>
          <p:cNvPr id="3" name="矩形 2"/>
          <p:cNvSpPr/>
          <p:nvPr/>
        </p:nvSpPr>
        <p:spPr>
          <a:xfrm>
            <a:off x="527691" y="5757089"/>
            <a:ext cx="8164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Melvin Johnson, Mike Schuster, Quoc V. Le, Maxim </a:t>
            </a:r>
            <a:r>
              <a:rPr lang="en-US" altLang="zh-TW" dirty="0" err="1"/>
              <a:t>Krikun</a:t>
            </a:r>
            <a:r>
              <a:rPr lang="en-US" altLang="zh-TW" dirty="0"/>
              <a:t>, </a:t>
            </a:r>
            <a:r>
              <a:rPr lang="en-US" altLang="zh-TW" dirty="0" err="1"/>
              <a:t>Yonghui</a:t>
            </a:r>
            <a:r>
              <a:rPr lang="en-US" altLang="zh-TW" dirty="0"/>
              <a:t> Wu, </a:t>
            </a:r>
            <a:r>
              <a:rPr lang="en-US" altLang="zh-TW" dirty="0" err="1"/>
              <a:t>Zhifeng</a:t>
            </a:r>
            <a:r>
              <a:rPr lang="en-US" altLang="zh-TW" dirty="0"/>
              <a:t> Chen, Nikhil </a:t>
            </a:r>
            <a:r>
              <a:rPr lang="en-US" altLang="zh-TW" dirty="0" err="1"/>
              <a:t>Thorat</a:t>
            </a:r>
            <a:r>
              <a:rPr lang="en-US" altLang="zh-TW" dirty="0"/>
              <a:t>. Google’s Multilingual Neural Machine Translation System: Enabling Zero-Shot Translation, </a:t>
            </a:r>
            <a:r>
              <a:rPr lang="en-US" altLang="zh-TW" dirty="0" err="1"/>
              <a:t>arXiv</a:t>
            </a:r>
            <a:r>
              <a:rPr lang="en-US" altLang="zh-TW" dirty="0"/>
              <a:t> preprint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4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1607"/>
            <a:ext cx="9072562" cy="49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17385" y="2862045"/>
            <a:ext cx="320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492421" y="5707329"/>
            <a:ext cx="2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Zero-shot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17385" y="5159942"/>
            <a:ext cx="296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Clustering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43936"/>
              </p:ext>
            </p:extLst>
          </p:nvPr>
        </p:nvGraphicFramePr>
        <p:xfrm>
          <a:off x="5438149" y="3263908"/>
          <a:ext cx="3646854" cy="1130840"/>
        </p:xfrm>
        <a:graphic>
          <a:graphicData uri="http://schemas.openxmlformats.org/drawingml/2006/table">
            <a:tbl>
              <a:tblPr/>
              <a:tblGrid>
                <a:gridCol w="3646854">
                  <a:extLst>
                    <a:ext uri="{9D8B030D-6E8A-4147-A177-3AD203B41FA5}">
                      <a16:colId xmlns:a16="http://schemas.microsoft.com/office/drawing/2014/main" val="413512188"/>
                    </a:ext>
                  </a:extLst>
                </a:gridCol>
              </a:tblGrid>
              <a:tr h="113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Rajat Raina , Alexis Battle , </a:t>
                      </a:r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Honglak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Lee , Benjamin Packer , Andrew Y. Ng,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Self-taught learning: transfer learning from unlabeled data, ICML, 2007</a:t>
                      </a:r>
                    </a:p>
                  </a:txBody>
                  <a:tcPr marL="80545" marR="83901" marT="16780" marB="167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79375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8650" y="370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17385" y="5505821"/>
            <a:ext cx="3035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Wenyuan Dai, Qiang Yang, Gui-Rong Xue, Yong Yu, "Self-taught clustering", ICML 2008</a:t>
            </a:r>
          </a:p>
        </p:txBody>
      </p:sp>
      <p:sp>
        <p:nvSpPr>
          <p:cNvPr id="3" name="矩形 2"/>
          <p:cNvSpPr/>
          <p:nvPr/>
        </p:nvSpPr>
        <p:spPr>
          <a:xfrm>
            <a:off x="6104746" y="4379941"/>
            <a:ext cx="2804837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Different from semi-supervised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Learning to extract better representation from the source data (unsupervised approach)</a:t>
            </a:r>
          </a:p>
          <a:p>
            <a:r>
              <a:rPr lang="en-US" altLang="zh-TW" sz="2400" dirty="0"/>
              <a:t>Extracting better representation for target data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3083876"/>
            <a:ext cx="9144000" cy="2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感謝 劉致廷 同學於上課時發現投影片上的錯誤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757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6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 in real life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71" y="3077329"/>
            <a:ext cx="1644160" cy="260164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91705" y="5694982"/>
            <a:ext cx="160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爆漫王</a:t>
            </a:r>
          </a:p>
        </p:txBody>
      </p:sp>
      <p:sp>
        <p:nvSpPr>
          <p:cNvPr id="6" name="向右箭號 5"/>
          <p:cNvSpPr/>
          <p:nvPr/>
        </p:nvSpPr>
        <p:spPr>
          <a:xfrm flipH="1">
            <a:off x="3276798" y="3163365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23692" y="4462120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責編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23692" y="3130186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漫畫家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435402" y="5223114"/>
            <a:ext cx="158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投稿 </a:t>
            </a:r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423692" y="3809107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畫分鏡</a:t>
            </a:r>
          </a:p>
        </p:txBody>
      </p:sp>
      <p:sp>
        <p:nvSpPr>
          <p:cNvPr id="13" name="向右箭號 12"/>
          <p:cNvSpPr/>
          <p:nvPr/>
        </p:nvSpPr>
        <p:spPr>
          <a:xfrm flipH="1">
            <a:off x="3276798" y="4514026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flipH="1">
            <a:off x="3276798" y="5253816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flipH="1">
            <a:off x="3279658" y="3812857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655380" y="4531358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指導教授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655380" y="3163365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研究生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655380" y="5238082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投稿期刊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655380" y="3819333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跑實驗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465050" y="2442161"/>
            <a:ext cx="133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1" u="sng" dirty="0"/>
              <a:t>漫畫家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404332" y="2474172"/>
            <a:ext cx="170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i="1" u="sng" dirty="0"/>
              <a:t>研究生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71958" y="5850234"/>
            <a:ext cx="393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(word embedding knows that)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48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/>
      <p:bldP spid="23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846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dirty="0"/>
              <a:t>Mark </a:t>
            </a:r>
            <a:r>
              <a:rPr lang="en-US" altLang="zh-TW" sz="2400" dirty="0" err="1"/>
              <a:t>Palatucci</a:t>
            </a:r>
            <a:r>
              <a:rPr lang="en-US" altLang="zh-TW" sz="2400" dirty="0"/>
              <a:t>, Dean </a:t>
            </a:r>
            <a:r>
              <a:rPr lang="en-US" altLang="zh-TW" sz="2400" dirty="0" err="1"/>
              <a:t>Pomerleau</a:t>
            </a:r>
            <a:r>
              <a:rPr lang="en-US" altLang="zh-TW" sz="2400" dirty="0"/>
              <a:t>, Geoffrey E. Hinton, Tom M. Mitchell, “Zero-shot Learning with Semantic Output Codes”, NIPS 2009</a:t>
            </a:r>
          </a:p>
          <a:p>
            <a:r>
              <a:rPr lang="en-US" altLang="zh-TW" sz="2400" dirty="0" err="1"/>
              <a:t>Zeynep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Akata</a:t>
            </a:r>
            <a:r>
              <a:rPr lang="en-US" altLang="zh-TW" sz="2400" dirty="0"/>
              <a:t>, Florent </a:t>
            </a:r>
            <a:r>
              <a:rPr lang="en-US" altLang="zh-TW" sz="2400" dirty="0" err="1"/>
              <a:t>Perronnin</a:t>
            </a:r>
            <a:r>
              <a:rPr lang="en-US" altLang="zh-TW" sz="2400" dirty="0"/>
              <a:t>, Zaid </a:t>
            </a:r>
            <a:r>
              <a:rPr lang="en-US" altLang="zh-TW" sz="2400" dirty="0" err="1"/>
              <a:t>Harchaoui</a:t>
            </a:r>
            <a:r>
              <a:rPr lang="en-US" altLang="zh-TW" sz="2400" dirty="0"/>
              <a:t> and Cordelia Schmid, “Label-Embedding for Attribute-Based Classification”, CVPR 2013</a:t>
            </a:r>
          </a:p>
          <a:p>
            <a:r>
              <a:rPr lang="en-US" altLang="zh-TW" sz="2400" dirty="0"/>
              <a:t>Andrea </a:t>
            </a:r>
            <a:r>
              <a:rPr lang="en-US" altLang="zh-TW" sz="2400" dirty="0" err="1"/>
              <a:t>Frome</a:t>
            </a:r>
            <a:r>
              <a:rPr lang="en-US" altLang="zh-TW" sz="2400" dirty="0"/>
              <a:t>, Greg S. </a:t>
            </a:r>
            <a:r>
              <a:rPr lang="en-US" altLang="zh-TW" sz="2400" dirty="0" err="1"/>
              <a:t>Corrado</a:t>
            </a:r>
            <a:r>
              <a:rPr lang="en-US" altLang="zh-TW" sz="2400" dirty="0"/>
              <a:t>, Jon </a:t>
            </a:r>
            <a:r>
              <a:rPr lang="en-US" altLang="zh-TW" sz="2400" dirty="0" err="1"/>
              <a:t>Shlens</a:t>
            </a:r>
            <a:r>
              <a:rPr lang="en-US" altLang="zh-TW" sz="2400" dirty="0"/>
              <a:t>, Samy </a:t>
            </a:r>
            <a:r>
              <a:rPr lang="en-US" altLang="zh-TW" sz="2400" dirty="0" err="1"/>
              <a:t>Bengio</a:t>
            </a:r>
            <a:r>
              <a:rPr lang="en-US" altLang="zh-TW" sz="2400" dirty="0"/>
              <a:t>, Jeff Dean, </a:t>
            </a:r>
            <a:r>
              <a:rPr lang="en-US" altLang="zh-TW" sz="2400" dirty="0" err="1"/>
              <a:t>Marc'Aurelio</a:t>
            </a:r>
            <a:r>
              <a:rPr lang="en-US" altLang="zh-TW" sz="2400" dirty="0"/>
              <a:t> Ranzato, Tomas </a:t>
            </a:r>
            <a:r>
              <a:rPr lang="en-US" altLang="zh-TW" sz="2400" dirty="0" err="1"/>
              <a:t>Mikolov</a:t>
            </a:r>
            <a:r>
              <a:rPr lang="en-US" altLang="zh-TW" sz="2400" dirty="0"/>
              <a:t>, “</a:t>
            </a:r>
            <a:r>
              <a:rPr lang="en-US" altLang="zh-TW" sz="2400" dirty="0" err="1"/>
              <a:t>DeViSE</a:t>
            </a:r>
            <a:r>
              <a:rPr lang="en-US" altLang="zh-TW" sz="2400" dirty="0"/>
              <a:t>: A Deep Visual-Semantic Embedding Model”, NIPS 2013</a:t>
            </a:r>
          </a:p>
          <a:p>
            <a:r>
              <a:rPr lang="en-US" altLang="zh-TW" sz="2400" dirty="0"/>
              <a:t> Mohammad </a:t>
            </a:r>
            <a:r>
              <a:rPr lang="en-US" altLang="zh-TW" sz="2400" dirty="0" err="1"/>
              <a:t>Norouzi</a:t>
            </a:r>
            <a:r>
              <a:rPr lang="en-US" altLang="zh-TW" sz="2400" dirty="0"/>
              <a:t>, Tomas </a:t>
            </a:r>
            <a:r>
              <a:rPr lang="en-US" altLang="zh-TW" sz="2400" dirty="0" err="1"/>
              <a:t>Mikolov</a:t>
            </a:r>
            <a:r>
              <a:rPr lang="en-US" altLang="zh-TW" sz="2400" dirty="0"/>
              <a:t>, Samy </a:t>
            </a:r>
            <a:r>
              <a:rPr lang="en-US" altLang="zh-TW" sz="2400" dirty="0" err="1"/>
              <a:t>Bengio</a:t>
            </a:r>
            <a:r>
              <a:rPr lang="en-US" altLang="zh-TW" sz="2400" dirty="0"/>
              <a:t>, </a:t>
            </a:r>
            <a:r>
              <a:rPr lang="en-US" altLang="zh-TW" sz="2400" dirty="0" err="1"/>
              <a:t>Yoram</a:t>
            </a:r>
            <a:r>
              <a:rPr lang="en-US" altLang="zh-TW" sz="2400" dirty="0"/>
              <a:t> Singer, Jonathon </a:t>
            </a:r>
            <a:r>
              <a:rPr lang="en-US" altLang="zh-TW" sz="2400" dirty="0" err="1"/>
              <a:t>Shlens</a:t>
            </a:r>
            <a:r>
              <a:rPr lang="en-US" altLang="zh-TW" sz="2400" dirty="0"/>
              <a:t>, Andrea </a:t>
            </a:r>
            <a:r>
              <a:rPr lang="en-US" altLang="zh-TW" sz="2400" dirty="0" err="1"/>
              <a:t>Frome</a:t>
            </a:r>
            <a:r>
              <a:rPr lang="en-US" altLang="zh-TW" sz="2400" dirty="0"/>
              <a:t>, Greg S. </a:t>
            </a:r>
            <a:r>
              <a:rPr lang="en-US" altLang="zh-TW" sz="2400" dirty="0" err="1"/>
              <a:t>Corrado</a:t>
            </a:r>
            <a:r>
              <a:rPr lang="en-US" altLang="zh-TW" sz="2400" dirty="0"/>
              <a:t>, Jeffrey Dean, “Zero-Shot Learning by Convex Combination of Semantic </a:t>
            </a:r>
            <a:r>
              <a:rPr lang="en-US" altLang="zh-TW" sz="2400" dirty="0" err="1"/>
              <a:t>Embeddings</a:t>
            </a:r>
            <a:r>
              <a:rPr lang="en-US" altLang="zh-TW" sz="2400" dirty="0"/>
              <a:t>”, </a:t>
            </a:r>
            <a:r>
              <a:rPr lang="en-US" altLang="zh-TW" sz="2400" dirty="0" err="1"/>
              <a:t>arXiv</a:t>
            </a:r>
            <a:r>
              <a:rPr lang="en-US" altLang="zh-TW" sz="2400" dirty="0"/>
              <a:t> preprint 2013</a:t>
            </a:r>
          </a:p>
          <a:p>
            <a:r>
              <a:rPr lang="en-US" altLang="zh-TW" sz="2400" dirty="0"/>
              <a:t>Subhashini </a:t>
            </a:r>
            <a:r>
              <a:rPr lang="en-US" altLang="zh-TW" sz="2400" dirty="0" err="1"/>
              <a:t>Venugopalan</a:t>
            </a:r>
            <a:r>
              <a:rPr lang="en-US" altLang="zh-TW" sz="2400" dirty="0"/>
              <a:t>, Lisa Anne Hendricks, Marcus </a:t>
            </a:r>
            <a:r>
              <a:rPr lang="en-US" altLang="zh-TW" sz="2400" dirty="0" err="1"/>
              <a:t>Rohrbach</a:t>
            </a:r>
            <a:r>
              <a:rPr lang="en-US" altLang="zh-TW" sz="2400" dirty="0"/>
              <a:t>, Raymond Mooney, Trevor Darrell, Kate </a:t>
            </a:r>
            <a:r>
              <a:rPr lang="en-US" altLang="zh-TW" sz="2400" dirty="0" err="1"/>
              <a:t>Saenko</a:t>
            </a:r>
            <a:r>
              <a:rPr lang="en-US" altLang="zh-TW" sz="2400" dirty="0"/>
              <a:t>, “Captioning Images with Diverse Objects”, </a:t>
            </a:r>
            <a:r>
              <a:rPr lang="en-US" altLang="zh-TW" sz="2400" dirty="0" err="1"/>
              <a:t>arXiv</a:t>
            </a:r>
            <a:r>
              <a:rPr lang="en-US" altLang="zh-TW" sz="2400" dirty="0"/>
              <a:t> preprint 2016</a:t>
            </a:r>
            <a:endParaRPr lang="en-US" altLang="zh-TW" sz="2400" b="1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1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471060" y="3191666"/>
            <a:ext cx="273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Model Fine-tuning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72952" y="4131253"/>
            <a:ext cx="443132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Warning: different terminology in different literature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5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Fine-tuning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418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Task description</a:t>
                </a:r>
              </a:p>
              <a:p>
                <a:pPr lvl="1"/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Example: (supervised) speaker adaption</a:t>
                </a:r>
              </a:p>
              <a:p>
                <a:pPr lvl="1"/>
                <a:r>
                  <a:rPr lang="en-US" altLang="zh-TW" dirty="0"/>
                  <a:t>Source data: audio data and transcriptions from many speakers</a:t>
                </a:r>
              </a:p>
              <a:p>
                <a:pPr lvl="1"/>
                <a:r>
                  <a:rPr lang="en-US" altLang="zh-TW" dirty="0"/>
                  <a:t>Target data: audio data and its transcriptions of specific user</a:t>
                </a:r>
                <a:endParaRPr lang="zh-TW" altLang="en-US" dirty="0"/>
              </a:p>
              <a:p>
                <a:r>
                  <a:rPr lang="en-US" altLang="zh-TW" dirty="0"/>
                  <a:t>Idea: training a model by source data, then fine-tune the model by target data</a:t>
                </a:r>
              </a:p>
              <a:p>
                <a:pPr lvl="1"/>
                <a:r>
                  <a:rPr lang="en-US" altLang="zh-TW" dirty="0"/>
                  <a:t>Challenge: only limited target data, so be careful about overfitting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41875"/>
              </a:xfrm>
              <a:blipFill>
                <a:blip r:embed="rId2"/>
                <a:stretch>
                  <a:fillRect l="-1391" t="-2013" b="-2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/>
          <p:cNvSpPr/>
          <p:nvPr/>
        </p:nvSpPr>
        <p:spPr>
          <a:xfrm flipH="1">
            <a:off x="4111429" y="2700212"/>
            <a:ext cx="393896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/>
          <p:cNvSpPr/>
          <p:nvPr/>
        </p:nvSpPr>
        <p:spPr>
          <a:xfrm flipH="1">
            <a:off x="4111429" y="2303571"/>
            <a:ext cx="393896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29150" y="2599978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little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29150" y="222044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80000" y="1236315"/>
            <a:ext cx="392430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One-shot learning: only a few examples in target domain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319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Conservative Training</a:t>
            </a:r>
            <a:endParaRPr lang="zh-TW" altLang="en-US" dirty="0"/>
          </a:p>
        </p:txBody>
      </p:sp>
      <p:sp>
        <p:nvSpPr>
          <p:cNvPr id="4" name="流程圖: 磁碟 3"/>
          <p:cNvSpPr/>
          <p:nvPr/>
        </p:nvSpPr>
        <p:spPr>
          <a:xfrm>
            <a:off x="1438159" y="4767464"/>
            <a:ext cx="2466000" cy="1799835"/>
          </a:xfrm>
          <a:prstGeom prst="flowChartMagneticDisk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Source data </a:t>
            </a:r>
          </a:p>
          <a:p>
            <a:pPr algn="ctr"/>
            <a:r>
              <a:rPr lang="en-US" altLang="zh-TW" sz="2400" dirty="0"/>
              <a:t>(e.g. Audio data of </a:t>
            </a:r>
          </a:p>
          <a:p>
            <a:pPr algn="ctr"/>
            <a:r>
              <a:rPr lang="en-US" altLang="zh-TW" sz="2400" dirty="0"/>
              <a:t>Many speakers)</a:t>
            </a:r>
            <a:endParaRPr lang="zh-TW" altLang="en-US" sz="2400" dirty="0"/>
          </a:p>
        </p:txBody>
      </p:sp>
      <p:sp>
        <p:nvSpPr>
          <p:cNvPr id="5" name="流程圖: 磁碟 4"/>
          <p:cNvSpPr/>
          <p:nvPr/>
        </p:nvSpPr>
        <p:spPr>
          <a:xfrm>
            <a:off x="5670907" y="5219467"/>
            <a:ext cx="672060" cy="71708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342967" y="5027977"/>
            <a:ext cx="2307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Target data (e.g. A little data from target speaker)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027559" y="2678035"/>
            <a:ext cx="1318063" cy="13711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2566407" y="3826794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50127" y="2188060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96268" y="4256670"/>
            <a:ext cx="16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74947" y="1705890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681296" y="4049213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630127" y="2337239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向右箭號 14"/>
          <p:cNvSpPr/>
          <p:nvPr/>
        </p:nvSpPr>
        <p:spPr>
          <a:xfrm>
            <a:off x="4049134" y="3315910"/>
            <a:ext cx="1432077" cy="5764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885307" y="3822991"/>
            <a:ext cx="180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initialization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6142057" y="2703631"/>
            <a:ext cx="1318063" cy="13711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rot="16200000">
            <a:off x="6680905" y="3852390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664625" y="2213656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528356" y="4285417"/>
            <a:ext cx="16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489445" y="1731486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795794" y="4074809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6744625" y="2362835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-右雙向箭號 25"/>
          <p:cNvSpPr/>
          <p:nvPr/>
        </p:nvSpPr>
        <p:spPr>
          <a:xfrm>
            <a:off x="3855635" y="2129910"/>
            <a:ext cx="1673907" cy="2621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-右雙向箭號 26"/>
          <p:cNvSpPr/>
          <p:nvPr/>
        </p:nvSpPr>
        <p:spPr>
          <a:xfrm>
            <a:off x="2700558" y="2947329"/>
            <a:ext cx="3923903" cy="255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810402" y="1651245"/>
            <a:ext cx="184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close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623524" y="2545475"/>
            <a:ext cx="245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parameter close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7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1" grpId="0"/>
      <p:bldP spid="26" grpId="0" animBg="1"/>
      <p:bldP spid="27" grpId="0" animBg="1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95918" y="1364624"/>
            <a:ext cx="2762873" cy="425262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</a:t>
            </a:r>
          </a:p>
        </p:txBody>
      </p:sp>
      <p:sp>
        <p:nvSpPr>
          <p:cNvPr id="4" name="矩形 3"/>
          <p:cNvSpPr/>
          <p:nvPr/>
        </p:nvSpPr>
        <p:spPr>
          <a:xfrm rot="16200000">
            <a:off x="2486512" y="4135078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90095" y="1830614"/>
            <a:ext cx="2160000" cy="231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52527" y="2538457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65872" y="3253158"/>
            <a:ext cx="1616885" cy="2064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80620" y="3986295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48630" y="4958149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05788" y="1364624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rot="16200000">
            <a:off x="2394569" y="2792569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395971" y="3521415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2394570" y="424469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16200000">
            <a:off x="2381222" y="209338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5388721" y="1263139"/>
            <a:ext cx="356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Copy some parameters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H="1">
            <a:off x="5795889" y="3727343"/>
            <a:ext cx="13556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圖: 磁碟 43"/>
          <p:cNvSpPr/>
          <p:nvPr/>
        </p:nvSpPr>
        <p:spPr>
          <a:xfrm>
            <a:off x="7267592" y="3428212"/>
            <a:ext cx="672060" cy="71708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6722109" y="4168308"/>
            <a:ext cx="201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/>
              <a:t>Target </a:t>
            </a:r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43" name="流程圖: 磁碟 42"/>
          <p:cNvSpPr/>
          <p:nvPr/>
        </p:nvSpPr>
        <p:spPr>
          <a:xfrm>
            <a:off x="116604" y="4755193"/>
            <a:ext cx="1629253" cy="1348833"/>
          </a:xfrm>
          <a:prstGeom prst="flowChartMagneticDisk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Source data </a:t>
            </a:r>
          </a:p>
        </p:txBody>
      </p:sp>
      <p:sp>
        <p:nvSpPr>
          <p:cNvPr id="47" name="矩形 46"/>
          <p:cNvSpPr/>
          <p:nvPr/>
        </p:nvSpPr>
        <p:spPr>
          <a:xfrm rot="16200000">
            <a:off x="5351495" y="4135078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355078" y="1830614"/>
            <a:ext cx="2160000" cy="231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4617510" y="2538457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4630855" y="3253158"/>
            <a:ext cx="1616885" cy="2064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4645603" y="3986295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12"/>
          <p:cNvSpPr/>
          <p:nvPr/>
        </p:nvSpPr>
        <p:spPr>
          <a:xfrm rot="16200000">
            <a:off x="5259552" y="2792569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13"/>
          <p:cNvSpPr/>
          <p:nvPr/>
        </p:nvSpPr>
        <p:spPr>
          <a:xfrm rot="16200000">
            <a:off x="5260954" y="3521415"/>
            <a:ext cx="359492" cy="4129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14"/>
          <p:cNvSpPr/>
          <p:nvPr/>
        </p:nvSpPr>
        <p:spPr>
          <a:xfrm rot="16200000">
            <a:off x="5259553" y="424469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右箭號 17"/>
          <p:cNvSpPr/>
          <p:nvPr/>
        </p:nvSpPr>
        <p:spPr>
          <a:xfrm rot="16200000">
            <a:off x="5246205" y="209338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883266" y="2299860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869261" y="3028074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869261" y="4465688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4089181" y="4984674"/>
            <a:ext cx="5054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Only train the rest layers (prevent overfitting)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060840" y="5841585"/>
            <a:ext cx="475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fine-tune the whole network (if there is sufficient data)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6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1" y="4373587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Which layer can be transferred (copied)?</a:t>
            </a:r>
          </a:p>
          <a:p>
            <a:pPr lvl="1"/>
            <a:r>
              <a:rPr lang="en-US" altLang="zh-TW" sz="2800" dirty="0"/>
              <a:t>Speech: usually copy the last few layers</a:t>
            </a:r>
          </a:p>
          <a:p>
            <a:pPr lvl="1"/>
            <a:r>
              <a:rPr lang="en-US" altLang="zh-TW" sz="2800" dirty="0"/>
              <a:t>Image: usually copy the first few layers</a:t>
            </a:r>
            <a:endParaRPr lang="zh-TW" altLang="en-US" sz="2800" dirty="0"/>
          </a:p>
          <a:p>
            <a:pPr lvl="1"/>
            <a:endParaRPr lang="zh-TW" altLang="en-US" sz="2800" dirty="0"/>
          </a:p>
        </p:txBody>
      </p:sp>
      <p:grpSp>
        <p:nvGrpSpPr>
          <p:cNvPr id="100" name="群組 99"/>
          <p:cNvGrpSpPr/>
          <p:nvPr/>
        </p:nvGrpSpPr>
        <p:grpSpPr>
          <a:xfrm>
            <a:off x="1810998" y="3466178"/>
            <a:ext cx="7275564" cy="2737794"/>
            <a:chOff x="1969032" y="2790010"/>
            <a:chExt cx="7275564" cy="2737794"/>
          </a:xfrm>
        </p:grpSpPr>
        <p:sp>
          <p:nvSpPr>
            <p:cNvPr id="20" name="向右箭號 19"/>
            <p:cNvSpPr/>
            <p:nvPr/>
          </p:nvSpPr>
          <p:spPr>
            <a:xfrm>
              <a:off x="1969032" y="3861664"/>
              <a:ext cx="605034" cy="90638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192021" y="2790010"/>
              <a:ext cx="7052575" cy="2737794"/>
              <a:chOff x="2579958" y="2840432"/>
              <a:chExt cx="7052575" cy="2737794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3738501" y="2860767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1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885222" y="285010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2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44179" y="2840432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L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94986" y="3340430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9092" y="3359141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04351" y="3354936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957483" y="3382571"/>
                <a:ext cx="420703" cy="21769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單箭頭接點 28"/>
              <p:cNvCxnSpPr/>
              <p:nvPr/>
            </p:nvCxnSpPr>
            <p:spPr>
              <a:xfrm>
                <a:off x="7431641" y="4273249"/>
                <a:ext cx="85885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7523814" y="5306460"/>
                <a:ext cx="76370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7411503" y="3627392"/>
                <a:ext cx="8856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3017562" y="400739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022467" y="353442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3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3175" y="3455434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0" name="方程式" r:id="rId5" imgW="152280" imgH="215640" progId="Equation.3">
                      <p:embed/>
                    </p:oleObj>
                  </mc:Choice>
                  <mc:Fallback>
                    <p:oleObj name="方程式" r:id="rId5" imgW="152280" imgH="215640" progId="Equation.3">
                      <p:embed/>
                      <p:pic>
                        <p:nvPicPr>
                          <p:cNvPr id="34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3175" y="3455434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7640" y="3938688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1" name="方程式" r:id="rId7" imgW="164880" imgH="215640" progId="Equation.3">
                      <p:embed/>
                    </p:oleObj>
                  </mc:Choice>
                  <mc:Fallback>
                    <p:oleObj name="方程式" r:id="rId7" imgW="164880" imgH="215640" progId="Equation.3">
                      <p:embed/>
                      <p:pic>
                        <p:nvPicPr>
                          <p:cNvPr id="3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640" y="3938688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橢圓 35"/>
              <p:cNvSpPr/>
              <p:nvPr/>
            </p:nvSpPr>
            <p:spPr>
              <a:xfrm>
                <a:off x="409441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409639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408658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 rot="5400000">
                <a:off x="3925896" y="4538719"/>
                <a:ext cx="993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011470" y="5190728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2741626" y="454150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20366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20564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519583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 rot="5400000">
                <a:off x="5078862" y="4531204"/>
                <a:ext cx="9274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7169445" y="339707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7171420" y="40272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7177345" y="506112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7076005" y="4512423"/>
                <a:ext cx="895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8160011" y="3283441"/>
                <a:ext cx="999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8160011" y="4035522"/>
                <a:ext cx="1472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elephant</a:t>
                </a:r>
                <a:endParaRPr lang="zh-TW" altLang="en-US" sz="2400" dirty="0"/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8197061" y="4960232"/>
                <a:ext cx="925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cxnSp>
            <p:nvCxnSpPr>
              <p:cNvPr id="53" name="直線單箭頭接點 52"/>
              <p:cNvCxnSpPr>
                <a:stCxn id="36" idx="6"/>
                <a:endCxn id="42" idx="2"/>
              </p:cNvCxnSpPr>
              <p:nvPr/>
            </p:nvCxnSpPr>
            <p:spPr>
              <a:xfrm>
                <a:off x="4578532" y="3636491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>
                <a:off x="4578532" y="4293087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4570698" y="530646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>
                <a:stCxn id="37" idx="6"/>
                <a:endCxn id="42" idx="2"/>
              </p:cNvCxnSpPr>
              <p:nvPr/>
            </p:nvCxnSpPr>
            <p:spPr>
              <a:xfrm flipV="1">
                <a:off x="4580506" y="3636491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stCxn id="36" idx="6"/>
                <a:endCxn id="43" idx="2"/>
              </p:cNvCxnSpPr>
              <p:nvPr/>
            </p:nvCxnSpPr>
            <p:spPr>
              <a:xfrm>
                <a:off x="4578532" y="3636491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6" idx="6"/>
                <a:endCxn id="44" idx="2"/>
              </p:cNvCxnSpPr>
              <p:nvPr/>
            </p:nvCxnSpPr>
            <p:spPr>
              <a:xfrm>
                <a:off x="4578532" y="3636491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>
                <a:stCxn id="37" idx="6"/>
                <a:endCxn id="44" idx="2"/>
              </p:cNvCxnSpPr>
              <p:nvPr/>
            </p:nvCxnSpPr>
            <p:spPr>
              <a:xfrm>
                <a:off x="4580506" y="4282155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>
                <a:stCxn id="38" idx="6"/>
                <a:endCxn id="42" idx="2"/>
              </p:cNvCxnSpPr>
              <p:nvPr/>
            </p:nvCxnSpPr>
            <p:spPr>
              <a:xfrm flipV="1">
                <a:off x="4570698" y="3636491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8" idx="6"/>
                <a:endCxn id="43" idx="2"/>
              </p:cNvCxnSpPr>
              <p:nvPr/>
            </p:nvCxnSpPr>
            <p:spPr>
              <a:xfrm flipV="1">
                <a:off x="4570698" y="4282155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endCxn id="36" idx="2"/>
              </p:cNvCxnSpPr>
              <p:nvPr/>
            </p:nvCxnSpPr>
            <p:spPr>
              <a:xfrm flipV="1">
                <a:off x="3369790" y="3636491"/>
                <a:ext cx="724625" cy="248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33" idx="3"/>
                <a:endCxn id="37" idx="2"/>
              </p:cNvCxnSpPr>
              <p:nvPr/>
            </p:nvCxnSpPr>
            <p:spPr>
              <a:xfrm>
                <a:off x="3311592" y="3676607"/>
                <a:ext cx="784798" cy="605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>
                <a:stCxn id="33" idx="3"/>
                <a:endCxn id="38" idx="1"/>
              </p:cNvCxnSpPr>
              <p:nvPr/>
            </p:nvCxnSpPr>
            <p:spPr>
              <a:xfrm>
                <a:off x="3311592" y="3676607"/>
                <a:ext cx="845886" cy="14555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>
                <a:stCxn id="35" idx="3"/>
                <a:endCxn id="36" idx="2"/>
              </p:cNvCxnSpPr>
              <p:nvPr/>
            </p:nvCxnSpPr>
            <p:spPr>
              <a:xfrm flipV="1">
                <a:off x="3334797" y="3636491"/>
                <a:ext cx="759619" cy="4937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2" idx="3"/>
                <a:endCxn id="37" idx="2"/>
              </p:cNvCxnSpPr>
              <p:nvPr/>
            </p:nvCxnSpPr>
            <p:spPr>
              <a:xfrm>
                <a:off x="3306687" y="4149578"/>
                <a:ext cx="789703" cy="1325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stCxn id="32" idx="3"/>
                <a:endCxn id="38" idx="1"/>
              </p:cNvCxnSpPr>
              <p:nvPr/>
            </p:nvCxnSpPr>
            <p:spPr>
              <a:xfrm>
                <a:off x="3306687" y="4149578"/>
                <a:ext cx="850791" cy="9826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>
                <a:stCxn id="71" idx="3"/>
                <a:endCxn id="36" idx="2"/>
              </p:cNvCxnSpPr>
              <p:nvPr/>
            </p:nvCxnSpPr>
            <p:spPr>
              <a:xfrm flipV="1">
                <a:off x="3363189" y="3636491"/>
                <a:ext cx="731227" cy="1675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71" idx="3"/>
                <a:endCxn id="37" idx="2"/>
              </p:cNvCxnSpPr>
              <p:nvPr/>
            </p:nvCxnSpPr>
            <p:spPr>
              <a:xfrm flipV="1">
                <a:off x="3363189" y="4282155"/>
                <a:ext cx="733201" cy="10300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71" idx="3"/>
                <a:endCxn id="38" idx="1"/>
              </p:cNvCxnSpPr>
              <p:nvPr/>
            </p:nvCxnSpPr>
            <p:spPr>
              <a:xfrm flipV="1">
                <a:off x="3363189" y="5132196"/>
                <a:ext cx="794289" cy="1800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20522" y="5109482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2" name="方程式" r:id="rId9" imgW="190440" imgH="228600" progId="Equation.3">
                      <p:embed/>
                    </p:oleObj>
                  </mc:Choice>
                  <mc:Fallback>
                    <p:oleObj name="方程式" r:id="rId9" imgW="190440" imgH="22860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522" y="5109482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2" name="直線單箭頭接點 71"/>
              <p:cNvCxnSpPr/>
              <p:nvPr/>
            </p:nvCxnSpPr>
            <p:spPr>
              <a:xfrm>
                <a:off x="6512640" y="365698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/>
              <p:nvPr/>
            </p:nvCxnSpPr>
            <p:spPr>
              <a:xfrm>
                <a:off x="6512640" y="431358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6504806" y="532695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/>
              <p:nvPr/>
            </p:nvCxnSpPr>
            <p:spPr>
              <a:xfrm flipV="1">
                <a:off x="6514615" y="3656983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6512640" y="3656983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/>
              <p:nvPr/>
            </p:nvCxnSpPr>
            <p:spPr>
              <a:xfrm>
                <a:off x="6512640" y="3656983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6514615" y="4302648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 flipV="1">
                <a:off x="6504806" y="3656983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6504806" y="4302648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/>
              <p:cNvSpPr txBox="1"/>
              <p:nvPr/>
            </p:nvSpPr>
            <p:spPr>
              <a:xfrm>
                <a:off x="2579958" y="2915729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Pixels</a:t>
                </a:r>
                <a:endParaRPr lang="zh-TW" altLang="en-US" sz="2400" dirty="0"/>
              </a:p>
            </p:txBody>
          </p:sp>
        </p:grpSp>
        <p:sp>
          <p:nvSpPr>
            <p:cNvPr id="90" name="文字方塊 89"/>
            <p:cNvSpPr txBox="1"/>
            <p:nvPr/>
          </p:nvSpPr>
          <p:spPr>
            <a:xfrm>
              <a:off x="5267534" y="490145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69305" y="3871516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242090" y="326049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101" y="3946481"/>
            <a:ext cx="376142" cy="376142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29" y="4578811"/>
            <a:ext cx="396687" cy="363612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4598" y="5525811"/>
            <a:ext cx="377129" cy="384671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9196" y="3927843"/>
            <a:ext cx="419100" cy="419100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3343" y="4573277"/>
            <a:ext cx="409575" cy="457200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1512" y="5513368"/>
            <a:ext cx="447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2685</TotalTime>
  <Words>1623</Words>
  <Application>Microsoft Office PowerPoint</Application>
  <PresentationFormat>如螢幕大小 (4:3)</PresentationFormat>
  <Paragraphs>421</Paragraphs>
  <Slides>40</Slides>
  <Notes>14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Lucida Grande</vt:lpstr>
      <vt:lpstr>新細明體</vt:lpstr>
      <vt:lpstr>Arial</vt:lpstr>
      <vt:lpstr>Calibri</vt:lpstr>
      <vt:lpstr>Calibri Light</vt:lpstr>
      <vt:lpstr>Cambria Math</vt:lpstr>
      <vt:lpstr>Office 佈景主題</vt:lpstr>
      <vt:lpstr>方程式</vt:lpstr>
      <vt:lpstr>Transfer Learning</vt:lpstr>
      <vt:lpstr>Transfer Learning</vt:lpstr>
      <vt:lpstr>Why?</vt:lpstr>
      <vt:lpstr>Transfer Learning</vt:lpstr>
      <vt:lpstr>Transfer Learning - Overview</vt:lpstr>
      <vt:lpstr>Model Fine-tuning</vt:lpstr>
      <vt:lpstr>Conservative Training</vt:lpstr>
      <vt:lpstr>Layer Transfer</vt:lpstr>
      <vt:lpstr>Layer Transfer</vt:lpstr>
      <vt:lpstr>Layer Transfer - Image</vt:lpstr>
      <vt:lpstr>Layer Transfer - Image</vt:lpstr>
      <vt:lpstr>Transfer Learning - Overview</vt:lpstr>
      <vt:lpstr>Multitask Learning</vt:lpstr>
      <vt:lpstr>Multitask Learning  - Multilingual Speech Recognition</vt:lpstr>
      <vt:lpstr>Multitask Learning - Multilingual</vt:lpstr>
      <vt:lpstr>Progressive Neural Networks</vt:lpstr>
      <vt:lpstr>PowerPoint 簡報</vt:lpstr>
      <vt:lpstr>Transfer Learning - Overview</vt:lpstr>
      <vt:lpstr>Task description</vt:lpstr>
      <vt:lpstr>Domain-adversarial training</vt:lpstr>
      <vt:lpstr>Domain-adversarial training</vt:lpstr>
      <vt:lpstr>Domain-adversarial training</vt:lpstr>
      <vt:lpstr>Domain-adversarial training</vt:lpstr>
      <vt:lpstr>Domain-adversarial training</vt:lpstr>
      <vt:lpstr>Transfer Learning - Overview</vt:lpstr>
      <vt:lpstr>Zero-shot Learning</vt:lpstr>
      <vt:lpstr>Zero-shot Learning</vt:lpstr>
      <vt:lpstr>Zero-shot Learning</vt:lpstr>
      <vt:lpstr>Zero-shot Learning</vt:lpstr>
      <vt:lpstr>Zero-shot Learning</vt:lpstr>
      <vt:lpstr>Zero-shot Learning</vt:lpstr>
      <vt:lpstr>Zero-shot Learning</vt:lpstr>
      <vt:lpstr>PowerPoint 簡報</vt:lpstr>
      <vt:lpstr>Example of Zero-shot Learning</vt:lpstr>
      <vt:lpstr>Example of Zero-shot Learning</vt:lpstr>
      <vt:lpstr>Transfer Learning - Overview</vt:lpstr>
      <vt:lpstr>Self-taught learning</vt:lpstr>
      <vt:lpstr>Acknowledgement</vt:lpstr>
      <vt:lpstr>Appendix</vt:lpstr>
      <vt:lpstr>More about Zero-shot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Hung-yi Lee</dc:creator>
  <cp:lastModifiedBy>Hung-yi Lee</cp:lastModifiedBy>
  <cp:revision>96</cp:revision>
  <dcterms:created xsi:type="dcterms:W3CDTF">2016-11-29T13:16:29Z</dcterms:created>
  <dcterms:modified xsi:type="dcterms:W3CDTF">2017-05-03T05:24:34Z</dcterms:modified>
</cp:coreProperties>
</file>